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"/>
  </p:notesMasterIdLst>
  <p:sldIdLst>
    <p:sldId id="259" r:id="rId2"/>
  </p:sldIdLst>
  <p:sldSz cx="17559338" cy="9875838"/>
  <p:notesSz cx="6858000" cy="9144000"/>
  <p:embeddedFontLst>
    <p:embeddedFont>
      <p:font typeface="PT Sans" panose="020B0604020202020204" charset="0"/>
      <p:regular r:id="rId4"/>
      <p:bold r:id="rId5"/>
      <p:italic r:id="rId6"/>
      <p:boldItalic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0520" y="694800"/>
            <a:ext cx="6096240" cy="34286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96065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08b2c7674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408b2c7674_0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09" name="Google Shape;209;g1408b2c7674_0_3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084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 with graphs">
    <p:bg>
      <p:bgPr>
        <a:solidFill>
          <a:srgbClr val="D8D8D8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2" name="Google Shape;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3">
    <p:bg>
      <p:bgPr>
        <a:solidFill>
          <a:srgbClr val="12224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5" name="Google Shape;5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2" descr="A picture containing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4">
    <p:bg>
      <p:bgPr>
        <a:solidFill>
          <a:srgbClr val="12224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5">
    <p:bg>
      <p:bgPr>
        <a:solidFill>
          <a:srgbClr val="12224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6">
    <p:bg>
      <p:bgPr>
        <a:solidFill>
          <a:srgbClr val="12224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7">
    <p:bg>
      <p:bgPr>
        <a:solidFill>
          <a:srgbClr val="12224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 descr="A picture containing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44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2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8">
    <p:bg>
      <p:bgPr>
        <a:solidFill>
          <a:srgbClr val="12224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44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 2">
    <p:bg>
      <p:bgPr>
        <a:solidFill>
          <a:srgbClr val="12224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 3">
    <p:bg>
      <p:bgPr>
        <a:solidFill>
          <a:srgbClr val="F9F9F9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2195513" y="1616075"/>
            <a:ext cx="13168312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2195513" y="5186363"/>
            <a:ext cx="13168312" cy="238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bg>
      <p:bgPr>
        <a:solidFill>
          <a:srgbClr val="F9F9F9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1198563" y="2462213"/>
            <a:ext cx="15144751" cy="410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1198563" y="6608763"/>
            <a:ext cx="15144751" cy="216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bg>
      <p:bgPr>
        <a:solidFill>
          <a:srgbClr val="F9F9F9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1206500" y="2628900"/>
            <a:ext cx="7496175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8855075" y="2628900"/>
            <a:ext cx="7497763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bg>
      <p:bgPr>
        <a:solidFill>
          <a:srgbClr val="F9F9F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209675" y="525463"/>
            <a:ext cx="15144751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209675" y="2420938"/>
            <a:ext cx="7427913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1209675" y="3606800"/>
            <a:ext cx="7427913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3"/>
          </p:nvPr>
        </p:nvSpPr>
        <p:spPr>
          <a:xfrm>
            <a:off x="8890000" y="2420938"/>
            <a:ext cx="7464425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4"/>
          </p:nvPr>
        </p:nvSpPr>
        <p:spPr>
          <a:xfrm>
            <a:off x="8890000" y="3606800"/>
            <a:ext cx="7464425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bg>
      <p:bgPr>
        <a:solidFill>
          <a:srgbClr val="F9F9F9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solidFill>
          <a:srgbClr val="F9F9F9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9F9F9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bg>
      <p:bgPr>
        <a:solidFill>
          <a:srgbClr val="F9F9F9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2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bg>
      <p:bgPr>
        <a:solidFill>
          <a:srgbClr val="F9F9F9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>
            <a:spLocks noGrp="1"/>
          </p:cNvSpPr>
          <p:nvPr>
            <p:ph type="pic" idx="2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bg>
      <p:bgPr>
        <a:solidFill>
          <a:srgbClr val="F9F9F9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 rot="5400000">
            <a:off x="5646737" y="-1811338"/>
            <a:ext cx="6265863" cy="1514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bg>
      <p:bgPr>
        <a:solidFill>
          <a:srgbClr val="F9F9F9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 rot="5400000">
            <a:off x="10275094" y="2817019"/>
            <a:ext cx="8369300" cy="378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 rot="5400000">
            <a:off x="2625725" y="-893762"/>
            <a:ext cx="8369300" cy="1120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F9F9F9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598562" y="4129765"/>
            <a:ext cx="16362215" cy="161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ldNum" idx="12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00791" y="1"/>
            <a:ext cx="1391603" cy="139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4_Em Branc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rgbClr val="F2F2F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1_Title">
    <p:bg>
      <p:bgPr>
        <a:solidFill>
          <a:srgbClr val="F9F9F9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9F9F9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6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98562" y="669044"/>
            <a:ext cx="15754290" cy="145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m Branco">
  <p:cSld name="2_Em Branc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">
    <p:bg>
      <p:bgPr>
        <a:solidFill>
          <a:srgbClr val="12224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93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2" name="Google Shape;4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bg>
      <p:bgPr>
        <a:solidFill>
          <a:srgbClr val="F9F9F9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206500" y="2628900"/>
            <a:ext cx="15146338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17559327" cy="987713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 txBox="1">
            <a:spLocks noGrp="1"/>
          </p:cNvSpPr>
          <p:nvPr>
            <p:ph type="ctrTitle" idx="4294967295"/>
          </p:nvPr>
        </p:nvSpPr>
        <p:spPr>
          <a:xfrm>
            <a:off x="6652538" y="4436962"/>
            <a:ext cx="10308239" cy="1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7000" b="1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Exercício 1: Retorno e Risco de uma carteira</a:t>
            </a:r>
            <a:endParaRPr sz="7000" b="1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14" name="Google Shape;214;p36"/>
          <p:cNvCxnSpPr/>
          <p:nvPr/>
        </p:nvCxnSpPr>
        <p:spPr>
          <a:xfrm flipH="1">
            <a:off x="6388788" y="3460050"/>
            <a:ext cx="3600" cy="2548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062" y="2620275"/>
            <a:ext cx="2259424" cy="225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812" y="3382350"/>
            <a:ext cx="3443599" cy="34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Google Shape;194;p34"/>
          <p:cNvSpPr txBox="1"/>
          <p:nvPr/>
        </p:nvSpPr>
        <p:spPr>
          <a:xfrm>
            <a:off x="1071186" y="7497662"/>
            <a:ext cx="14892714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FFFFFF"/>
              </a:buClr>
              <a:buSzPts val="3000"/>
            </a:pPr>
            <a:r>
              <a:rPr lang="pt-BR" sz="2500" b="1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Considere os ativos </a:t>
            </a:r>
            <a:r>
              <a:rPr lang="pt-BR" sz="2500" b="1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CMIN3</a:t>
            </a:r>
            <a:r>
              <a:rPr lang="pt-BR" sz="2500" b="1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, ECOR3, JBSS3, </a:t>
            </a:r>
            <a:r>
              <a:rPr lang="pt-BR" sz="2500" b="1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CASH3 </a:t>
            </a:r>
            <a:r>
              <a:rPr lang="pt-BR" sz="2500" b="1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 </a:t>
            </a:r>
            <a:r>
              <a:rPr lang="pt-BR" sz="2500" b="1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WEGE3 </a:t>
            </a:r>
            <a:r>
              <a:rPr lang="pt-BR" sz="2500" b="1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 uma carteira composta com esses ativos cujo peso de cada ativo é 3%, 40%, 5%, 20% e 32%, respectivamente</a:t>
            </a:r>
            <a:r>
              <a:rPr lang="pt-BR" sz="2500" b="1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.</a:t>
            </a:r>
          </a:p>
          <a:p>
            <a:pPr lvl="0">
              <a:buClr>
                <a:srgbClr val="FFFFFF"/>
              </a:buClr>
              <a:buSzPts val="3000"/>
            </a:pPr>
            <a:endParaRPr lang="pt-BR" sz="2500" b="1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buClr>
                <a:srgbClr val="FFFFFF"/>
              </a:buClr>
              <a:buSzPts val="3000"/>
            </a:pPr>
            <a:r>
              <a:rPr lang="pt-BR" sz="2500" b="1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Calcule </a:t>
            </a:r>
            <a:r>
              <a:rPr lang="pt-BR" sz="2500" b="1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 risco e o retorno desta carteira no período de 20/01/2021 a 30/09/2022.</a:t>
            </a:r>
            <a:endParaRPr sz="25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76</Words>
  <Application>Microsoft Office PowerPoint</Application>
  <PresentationFormat>Personalizar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7" baseType="lpstr">
      <vt:lpstr>PT Sans</vt:lpstr>
      <vt:lpstr>Titillium Web ExtraLight</vt:lpstr>
      <vt:lpstr>Calibri</vt:lpstr>
      <vt:lpstr>Times New Roman</vt:lpstr>
      <vt:lpstr>Arial</vt:lpstr>
      <vt:lpstr>Personalizar design</vt:lpstr>
      <vt:lpstr>Exercício 1: Retorno e Risco de uma carteira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de carteiras de investimentos com Python</dc:title>
  <cp:lastModifiedBy>Conta da Microsoft</cp:lastModifiedBy>
  <cp:revision>4</cp:revision>
  <dcterms:modified xsi:type="dcterms:W3CDTF">2022-10-05T18:59:49Z</dcterms:modified>
</cp:coreProperties>
</file>